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0" r:id="rId4"/>
    <p:sldId id="261" r:id="rId5"/>
    <p:sldId id="262" r:id="rId6"/>
    <p:sldId id="263" r:id="rId7"/>
    <p:sldId id="277" r:id="rId8"/>
    <p:sldId id="275" r:id="rId9"/>
    <p:sldId id="276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4550-E6C1-47CF-A17F-C54F9FAEAB78}" type="datetimeFigureOut">
              <a:rPr lang="fr-FR" smtClean="0"/>
              <a:t>24/11/2017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2955-BE6A-4AB8-AADD-0BE7C52B0A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252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4550-E6C1-47CF-A17F-C54F9FAEAB78}" type="datetimeFigureOut">
              <a:rPr lang="fr-FR" smtClean="0"/>
              <a:t>24/11/2017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2955-BE6A-4AB8-AADD-0BE7C52B0A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200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4550-E6C1-47CF-A17F-C54F9FAEAB78}" type="datetimeFigureOut">
              <a:rPr lang="fr-FR" smtClean="0"/>
              <a:t>24/11/2017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2955-BE6A-4AB8-AADD-0BE7C52B0A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239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4550-E6C1-47CF-A17F-C54F9FAEAB78}" type="datetimeFigureOut">
              <a:rPr lang="fr-FR" smtClean="0"/>
              <a:t>24/11/2017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2955-BE6A-4AB8-AADD-0BE7C52B0A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136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4550-E6C1-47CF-A17F-C54F9FAEAB78}" type="datetimeFigureOut">
              <a:rPr lang="fr-FR" smtClean="0"/>
              <a:t>24/11/2017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2955-BE6A-4AB8-AADD-0BE7C52B0A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360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4550-E6C1-47CF-A17F-C54F9FAEAB78}" type="datetimeFigureOut">
              <a:rPr lang="fr-FR" smtClean="0"/>
              <a:t>24/11/2017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2955-BE6A-4AB8-AADD-0BE7C52B0A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04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4550-E6C1-47CF-A17F-C54F9FAEAB78}" type="datetimeFigureOut">
              <a:rPr lang="fr-FR" smtClean="0"/>
              <a:t>24/11/2017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2955-BE6A-4AB8-AADD-0BE7C52B0A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0180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4550-E6C1-47CF-A17F-C54F9FAEAB78}" type="datetimeFigureOut">
              <a:rPr lang="fr-FR" smtClean="0"/>
              <a:t>24/11/2017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2955-BE6A-4AB8-AADD-0BE7C52B0A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804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4550-E6C1-47CF-A17F-C54F9FAEAB78}" type="datetimeFigureOut">
              <a:rPr lang="fr-FR" smtClean="0"/>
              <a:t>24/11/2017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2955-BE6A-4AB8-AADD-0BE7C52B0A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9701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4550-E6C1-47CF-A17F-C54F9FAEAB78}" type="datetimeFigureOut">
              <a:rPr lang="fr-FR" smtClean="0"/>
              <a:t>24/11/2017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2955-BE6A-4AB8-AADD-0BE7C52B0A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805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4550-E6C1-47CF-A17F-C54F9FAEAB78}" type="datetimeFigureOut">
              <a:rPr lang="fr-FR" smtClean="0"/>
              <a:t>24/11/2017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2955-BE6A-4AB8-AADD-0BE7C52B0A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612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64550-E6C1-47CF-A17F-C54F9FAEAB78}" type="datetimeFigureOut">
              <a:rPr lang="fr-FR" smtClean="0"/>
              <a:t>24/11/2017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42955-BE6A-4AB8-AADD-0BE7C52B0A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1784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Choisir des outils et des moyens</a:t>
            </a:r>
            <a:br>
              <a:rPr lang="fr-FR" dirty="0" smtClean="0"/>
            </a:br>
            <a:r>
              <a:rPr lang="fr-FR" dirty="0" smtClean="0"/>
              <a:t>pédagogiques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59632" y="5733256"/>
            <a:ext cx="6480720" cy="720080"/>
          </a:xfrm>
        </p:spPr>
        <p:txBody>
          <a:bodyPr>
            <a:normAutofit fontScale="92500" lnSpcReduction="10000"/>
          </a:bodyPr>
          <a:lstStyle/>
          <a:p>
            <a:r>
              <a:rPr lang="fr-FR" sz="1400" dirty="0" smtClean="0">
                <a:solidFill>
                  <a:schemeClr val="tx1"/>
                </a:solidFill>
              </a:rPr>
              <a:t>Stage initial initiateur  </a:t>
            </a:r>
          </a:p>
          <a:p>
            <a:r>
              <a:rPr lang="fr-FR" sz="1400" dirty="0" smtClean="0">
                <a:solidFill>
                  <a:schemeClr val="tx1"/>
                </a:solidFill>
              </a:rPr>
              <a:t> 25 novembre et 2 décembre 2017</a:t>
            </a:r>
          </a:p>
          <a:p>
            <a:r>
              <a:rPr lang="fr-FR" sz="1400" dirty="0" smtClean="0">
                <a:solidFill>
                  <a:schemeClr val="tx1"/>
                </a:solidFill>
              </a:rPr>
              <a:t>CODEP 90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85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fr-FR" dirty="0" smtClean="0"/>
              <a:t>LES JEUX PEDAGOGIQUES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C:\Documents and Settings\Bernard\Mes documents\Nouveau dossier\frisbee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075" y="714356"/>
            <a:ext cx="8797925" cy="5857916"/>
          </a:xfrm>
          <a:prstGeom prst="rect">
            <a:avLst/>
          </a:prstGeom>
          <a:noFill/>
        </p:spPr>
      </p:pic>
      <p:pic>
        <p:nvPicPr>
          <p:cNvPr id="5" name="Picture 2" descr="C:\Documents and Settings\Bernard\Mes documents\Nouveau dossier\dominos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7" y="285728"/>
            <a:ext cx="8286808" cy="59293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945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C:\Documents and Settings\Bernard\Mes documents\Nouveau dossier\morpion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401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 descr="C:\Documents and Settings\Bernard\Mes documents\Nouveau dossier\hockey subaquatique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286808" cy="6072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175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 descr="C:\Documents and Settings\Bernard\Mes documents\Nouveau dossier\fusée aquatique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7" cy="58579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353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 descr="C:\Documents and Settings\Bernard\Mes documents\Nouveau dossier\jeu de quilles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60007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892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 descr="C:\Documents and Settings\Bernard\Mes documents\Nouveau dossier\le ballon de foot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8215370" cy="6143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853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176" y="12227"/>
            <a:ext cx="7727176" cy="1256534"/>
          </a:xfrm>
        </p:spPr>
        <p:txBody>
          <a:bodyPr>
            <a:normAutofit/>
          </a:bodyPr>
          <a:lstStyle/>
          <a:p>
            <a:r>
              <a:rPr lang="fr-FR" dirty="0" smtClean="0"/>
              <a:t>Pourquoi utiliser des outils ?</a:t>
            </a:r>
            <a:endParaRPr lang="fr-FR" dirty="0"/>
          </a:p>
        </p:txBody>
      </p:sp>
      <p:sp>
        <p:nvSpPr>
          <p:cNvPr id="4" name="Organigramme : Alternative 3"/>
          <p:cNvSpPr/>
          <p:nvPr/>
        </p:nvSpPr>
        <p:spPr>
          <a:xfrm>
            <a:off x="3635897" y="1484784"/>
            <a:ext cx="1728191" cy="86409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VENTILATION</a:t>
            </a:r>
            <a:endParaRPr lang="fr-FR" dirty="0"/>
          </a:p>
        </p:txBody>
      </p:sp>
      <p:sp>
        <p:nvSpPr>
          <p:cNvPr id="5" name="Organigramme : Alternative 4"/>
          <p:cNvSpPr/>
          <p:nvPr/>
        </p:nvSpPr>
        <p:spPr>
          <a:xfrm>
            <a:off x="1187624" y="3068960"/>
            <a:ext cx="1440160" cy="86409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Propulsion</a:t>
            </a:r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0" y="4509120"/>
            <a:ext cx="9144000" cy="2232248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C00000"/>
                </a:solidFill>
              </a:rPr>
              <a:t>Supprimer</a:t>
            </a:r>
            <a:r>
              <a:rPr lang="fr-FR" sz="2800" dirty="0" smtClean="0">
                <a:solidFill>
                  <a:schemeClr val="tx1"/>
                </a:solidFill>
              </a:rPr>
              <a:t> 1 ou 2 difficultés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chemeClr val="tx1"/>
                </a:solidFill>
              </a:rPr>
              <a:t>Recentrer les sensations , les apprentissages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chemeClr val="tx1"/>
                </a:solidFill>
              </a:rPr>
              <a:t>Satisfaire les </a:t>
            </a:r>
            <a:r>
              <a:rPr lang="fr-FR" sz="2800" dirty="0" smtClean="0">
                <a:solidFill>
                  <a:srgbClr val="C00000"/>
                </a:solidFill>
              </a:rPr>
              <a:t>tactiles</a:t>
            </a:r>
            <a:r>
              <a:rPr lang="fr-FR" sz="2800" dirty="0" smtClean="0">
                <a:solidFill>
                  <a:schemeClr val="tx1"/>
                </a:solidFill>
              </a:rPr>
              <a:t>, les </a:t>
            </a:r>
            <a:r>
              <a:rPr lang="fr-FR" sz="2800" dirty="0" smtClean="0">
                <a:solidFill>
                  <a:srgbClr val="C00000"/>
                </a:solidFill>
              </a:rPr>
              <a:t>visuels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chemeClr val="tx1"/>
                </a:solidFill>
              </a:rPr>
              <a:t>Etre</a:t>
            </a:r>
            <a:r>
              <a:rPr lang="fr-FR" sz="2800" dirty="0" smtClean="0">
                <a:solidFill>
                  <a:srgbClr val="C00000"/>
                </a:solidFill>
              </a:rPr>
              <a:t> ludique</a:t>
            </a:r>
            <a:endParaRPr lang="fr-FR" sz="2800" dirty="0" smtClean="0">
              <a:solidFill>
                <a:srgbClr val="C0000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sz="2800" dirty="0" smtClean="0">
              <a:solidFill>
                <a:srgbClr val="C0000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C00000"/>
              </a:solidFill>
            </a:endParaRPr>
          </a:p>
        </p:txBody>
      </p:sp>
      <p:sp>
        <p:nvSpPr>
          <p:cNvPr id="9" name="Organigramme : Alternative 8"/>
          <p:cNvSpPr/>
          <p:nvPr/>
        </p:nvSpPr>
        <p:spPr>
          <a:xfrm>
            <a:off x="6372200" y="3068961"/>
            <a:ext cx="1296144" cy="72008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Equilibre</a:t>
            </a:r>
            <a:endParaRPr lang="fr-FR" dirty="0"/>
          </a:p>
        </p:txBody>
      </p:sp>
      <p:cxnSp>
        <p:nvCxnSpPr>
          <p:cNvPr id="11" name="Connecteur droit 10"/>
          <p:cNvCxnSpPr>
            <a:stCxn id="5" idx="3"/>
            <a:endCxn id="9" idx="1"/>
          </p:cNvCxnSpPr>
          <p:nvPr/>
        </p:nvCxnSpPr>
        <p:spPr>
          <a:xfrm flipV="1">
            <a:off x="2627784" y="3429001"/>
            <a:ext cx="3744416" cy="720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>
            <a:stCxn id="4" idx="3"/>
            <a:endCxn id="9" idx="0"/>
          </p:cNvCxnSpPr>
          <p:nvPr/>
        </p:nvCxnSpPr>
        <p:spPr>
          <a:xfrm>
            <a:off x="5364088" y="1916832"/>
            <a:ext cx="1656184" cy="11521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stCxn id="4" idx="1"/>
            <a:endCxn id="5" idx="0"/>
          </p:cNvCxnSpPr>
          <p:nvPr/>
        </p:nvCxnSpPr>
        <p:spPr>
          <a:xfrm flipH="1">
            <a:off x="1907704" y="1916832"/>
            <a:ext cx="1728193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88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176" y="12226"/>
            <a:ext cx="7187116" cy="1184526"/>
          </a:xfrm>
        </p:spPr>
        <p:txBody>
          <a:bodyPr/>
          <a:lstStyle/>
          <a:p>
            <a:r>
              <a:rPr lang="fr-FR" dirty="0" smtClean="0"/>
              <a:t>Utiliser quels outils?</a:t>
            </a:r>
            <a:endParaRPr lang="fr-FR" dirty="0"/>
          </a:p>
        </p:txBody>
      </p:sp>
      <p:sp>
        <p:nvSpPr>
          <p:cNvPr id="4" name="Organigramme : Alternative 3"/>
          <p:cNvSpPr/>
          <p:nvPr/>
        </p:nvSpPr>
        <p:spPr>
          <a:xfrm>
            <a:off x="3806071" y="1539873"/>
            <a:ext cx="1603865" cy="100811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VENTILATION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Organigramme : Alternative 4"/>
          <p:cNvSpPr/>
          <p:nvPr/>
        </p:nvSpPr>
        <p:spPr>
          <a:xfrm>
            <a:off x="1736740" y="3068960"/>
            <a:ext cx="1296144" cy="72008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Propulsion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0" y="4797152"/>
            <a:ext cx="9540552" cy="1752600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chemeClr val="tx1"/>
                </a:solidFill>
              </a:rPr>
              <a:t>Planche en mousse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chemeClr val="tx1"/>
                </a:solidFill>
              </a:rPr>
              <a:t>Gilet stabilisateur seul ou gonflé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chemeClr val="tx1"/>
                </a:solidFill>
              </a:rPr>
              <a:t>Le fond(plateforme)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chemeClr val="tx1"/>
                </a:solidFill>
              </a:rPr>
              <a:t>Un appui(ponton, bord)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chemeClr val="tx1"/>
                </a:solidFill>
              </a:rPr>
              <a:t>……..</a:t>
            </a:r>
          </a:p>
        </p:txBody>
      </p:sp>
      <p:sp>
        <p:nvSpPr>
          <p:cNvPr id="9" name="Organigramme : Alternative 8"/>
          <p:cNvSpPr/>
          <p:nvPr/>
        </p:nvSpPr>
        <p:spPr>
          <a:xfrm>
            <a:off x="6012160" y="2960948"/>
            <a:ext cx="1475599" cy="936104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Equilibre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11" name="Connecteur droit 10"/>
          <p:cNvCxnSpPr>
            <a:stCxn id="5" idx="3"/>
            <a:endCxn id="9" idx="1"/>
          </p:cNvCxnSpPr>
          <p:nvPr/>
        </p:nvCxnSpPr>
        <p:spPr>
          <a:xfrm>
            <a:off x="3032884" y="3429000"/>
            <a:ext cx="29792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>
            <a:stCxn id="4" idx="3"/>
            <a:endCxn id="9" idx="0"/>
          </p:cNvCxnSpPr>
          <p:nvPr/>
        </p:nvCxnSpPr>
        <p:spPr>
          <a:xfrm>
            <a:off x="5409936" y="2043929"/>
            <a:ext cx="1340024" cy="9170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stCxn id="4" idx="1"/>
            <a:endCxn id="5" idx="0"/>
          </p:cNvCxnSpPr>
          <p:nvPr/>
        </p:nvCxnSpPr>
        <p:spPr>
          <a:xfrm flipH="1">
            <a:off x="2384812" y="2043929"/>
            <a:ext cx="1421259" cy="10250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6593132" y="2043929"/>
            <a:ext cx="2064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</a:rPr>
              <a:t>Ne plus se préoccuper</a:t>
            </a:r>
          </a:p>
          <a:p>
            <a:r>
              <a:rPr lang="fr-FR" sz="1600" b="1" dirty="0" smtClean="0">
                <a:solidFill>
                  <a:srgbClr val="C00000"/>
                </a:solidFill>
              </a:rPr>
              <a:t>De l’équilibre</a:t>
            </a:r>
            <a:endParaRPr lang="fr-FR" sz="16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92" y="4482069"/>
            <a:ext cx="1295015" cy="1295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516" y="4869160"/>
            <a:ext cx="1450776" cy="143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32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176" y="12226"/>
            <a:ext cx="7187116" cy="1184526"/>
          </a:xfrm>
        </p:spPr>
        <p:txBody>
          <a:bodyPr/>
          <a:lstStyle/>
          <a:p>
            <a:r>
              <a:rPr lang="fr-FR" dirty="0" smtClean="0"/>
              <a:t>Utiliser quels outils?</a:t>
            </a:r>
            <a:endParaRPr lang="fr-FR" dirty="0"/>
          </a:p>
        </p:txBody>
      </p:sp>
      <p:sp>
        <p:nvSpPr>
          <p:cNvPr id="4" name="Organigramme : Alternative 3"/>
          <p:cNvSpPr/>
          <p:nvPr/>
        </p:nvSpPr>
        <p:spPr>
          <a:xfrm>
            <a:off x="3904239" y="1484784"/>
            <a:ext cx="1747881" cy="864096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VENTILATION</a:t>
            </a:r>
            <a:endParaRPr lang="fr-FR" dirty="0"/>
          </a:p>
        </p:txBody>
      </p:sp>
      <p:sp>
        <p:nvSpPr>
          <p:cNvPr id="5" name="Organigramme : Alternative 4"/>
          <p:cNvSpPr/>
          <p:nvPr/>
        </p:nvSpPr>
        <p:spPr>
          <a:xfrm>
            <a:off x="1547664" y="3068960"/>
            <a:ext cx="1296144" cy="86409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Propulsion</a:t>
            </a:r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0" y="4797152"/>
            <a:ext cx="9540552" cy="17526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chemeClr val="tx1"/>
                </a:solidFill>
              </a:rPr>
              <a:t>Ceinture (apnée expiratoire..)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chemeClr val="tx1"/>
                </a:solidFill>
              </a:rPr>
              <a:t>……..</a:t>
            </a:r>
          </a:p>
        </p:txBody>
      </p:sp>
      <p:sp>
        <p:nvSpPr>
          <p:cNvPr id="9" name="Organigramme : Alternative 8"/>
          <p:cNvSpPr/>
          <p:nvPr/>
        </p:nvSpPr>
        <p:spPr>
          <a:xfrm>
            <a:off x="6372200" y="3068961"/>
            <a:ext cx="1440160" cy="864096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Equilibre</a:t>
            </a:r>
            <a:endParaRPr lang="fr-FR" dirty="0"/>
          </a:p>
        </p:txBody>
      </p:sp>
      <p:cxnSp>
        <p:nvCxnSpPr>
          <p:cNvPr id="11" name="Connecteur droit 10"/>
          <p:cNvCxnSpPr>
            <a:stCxn id="5" idx="3"/>
            <a:endCxn id="9" idx="1"/>
          </p:cNvCxnSpPr>
          <p:nvPr/>
        </p:nvCxnSpPr>
        <p:spPr>
          <a:xfrm>
            <a:off x="2843808" y="3501008"/>
            <a:ext cx="352839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>
            <a:stCxn id="4" idx="3"/>
            <a:endCxn id="9" idx="0"/>
          </p:cNvCxnSpPr>
          <p:nvPr/>
        </p:nvCxnSpPr>
        <p:spPr>
          <a:xfrm>
            <a:off x="5652120" y="1916832"/>
            <a:ext cx="1440160" cy="11521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stCxn id="4" idx="1"/>
            <a:endCxn id="5" idx="0"/>
          </p:cNvCxnSpPr>
          <p:nvPr/>
        </p:nvCxnSpPr>
        <p:spPr>
          <a:xfrm flipH="1">
            <a:off x="2195736" y="1916832"/>
            <a:ext cx="1708503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1998833" y="1256383"/>
            <a:ext cx="1713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</a:rPr>
              <a:t>Se concentrer sur </a:t>
            </a:r>
          </a:p>
          <a:p>
            <a:r>
              <a:rPr lang="fr-FR" sz="1600" b="1" dirty="0" smtClean="0">
                <a:solidFill>
                  <a:srgbClr val="C00000"/>
                </a:solidFill>
              </a:rPr>
              <a:t>La ventilation</a:t>
            </a:r>
            <a:endParaRPr lang="fr-FR" sz="16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444" y="4725144"/>
            <a:ext cx="2596182" cy="135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12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176" y="12226"/>
            <a:ext cx="7187116" cy="1184526"/>
          </a:xfrm>
        </p:spPr>
        <p:txBody>
          <a:bodyPr/>
          <a:lstStyle/>
          <a:p>
            <a:r>
              <a:rPr lang="fr-FR" dirty="0" smtClean="0"/>
              <a:t>Utiliser quels outils?</a:t>
            </a:r>
            <a:endParaRPr lang="fr-FR" dirty="0"/>
          </a:p>
        </p:txBody>
      </p:sp>
      <p:sp>
        <p:nvSpPr>
          <p:cNvPr id="4" name="Organigramme : Alternative 3"/>
          <p:cNvSpPr/>
          <p:nvPr/>
        </p:nvSpPr>
        <p:spPr>
          <a:xfrm>
            <a:off x="3904239" y="1484784"/>
            <a:ext cx="1656184" cy="1152128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VENTILATION</a:t>
            </a:r>
            <a:endParaRPr lang="fr-FR" dirty="0"/>
          </a:p>
        </p:txBody>
      </p:sp>
      <p:sp>
        <p:nvSpPr>
          <p:cNvPr id="5" name="Organigramme : Alternative 4"/>
          <p:cNvSpPr/>
          <p:nvPr/>
        </p:nvSpPr>
        <p:spPr>
          <a:xfrm>
            <a:off x="1187624" y="3068960"/>
            <a:ext cx="1656184" cy="11521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Propulsion</a:t>
            </a:r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0" y="4797152"/>
            <a:ext cx="9540552" cy="1752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fr-FR" sz="2800" b="1" dirty="0" smtClean="0">
                <a:solidFill>
                  <a:srgbClr val="C00000"/>
                </a:solidFill>
              </a:rPr>
              <a:t>Sensation de remonter(évaluation de la vitesse)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chemeClr val="tx1"/>
                </a:solidFill>
              </a:rPr>
              <a:t>Pendeur avec bout à nœuds, marquage paroi,   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chemeClr val="tx1"/>
                </a:solidFill>
              </a:rPr>
              <a:t>Signe du </a:t>
            </a:r>
            <a:r>
              <a:rPr lang="fr-FR" sz="2800" dirty="0" smtClean="0">
                <a:solidFill>
                  <a:schemeClr val="tx1"/>
                </a:solidFill>
              </a:rPr>
              <a:t>moniteur</a:t>
            </a:r>
            <a:r>
              <a:rPr lang="fr-FR" sz="2800" dirty="0" smtClean="0">
                <a:solidFill>
                  <a:schemeClr val="tx1"/>
                </a:solidFill>
              </a:rPr>
              <a:t>: monter , ok, descendre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chemeClr val="tx1"/>
                </a:solidFill>
              </a:rPr>
              <a:t>……..</a:t>
            </a:r>
            <a:endParaRPr lang="fr-FR" sz="28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sz="2800" dirty="0" smtClean="0"/>
          </a:p>
        </p:txBody>
      </p:sp>
      <p:sp>
        <p:nvSpPr>
          <p:cNvPr id="9" name="Organigramme : Alternative 8"/>
          <p:cNvSpPr/>
          <p:nvPr/>
        </p:nvSpPr>
        <p:spPr>
          <a:xfrm>
            <a:off x="6372200" y="3068960"/>
            <a:ext cx="1656184" cy="1092813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Equilibre</a:t>
            </a:r>
            <a:endParaRPr lang="fr-FR" dirty="0"/>
          </a:p>
        </p:txBody>
      </p:sp>
      <p:cxnSp>
        <p:nvCxnSpPr>
          <p:cNvPr id="11" name="Connecteur droit 10"/>
          <p:cNvCxnSpPr>
            <a:stCxn id="5" idx="3"/>
            <a:endCxn id="9" idx="1"/>
          </p:cNvCxnSpPr>
          <p:nvPr/>
        </p:nvCxnSpPr>
        <p:spPr>
          <a:xfrm flipV="1">
            <a:off x="2843808" y="3615367"/>
            <a:ext cx="3528392" cy="29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>
            <a:stCxn id="4" idx="3"/>
            <a:endCxn id="9" idx="0"/>
          </p:cNvCxnSpPr>
          <p:nvPr/>
        </p:nvCxnSpPr>
        <p:spPr>
          <a:xfrm>
            <a:off x="5560423" y="2060848"/>
            <a:ext cx="1639869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stCxn id="4" idx="1"/>
            <a:endCxn id="5" idx="0"/>
          </p:cNvCxnSpPr>
          <p:nvPr/>
        </p:nvCxnSpPr>
        <p:spPr>
          <a:xfrm flipH="1">
            <a:off x="2015716" y="2060848"/>
            <a:ext cx="1888523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1998833" y="1256382"/>
            <a:ext cx="1713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</a:rPr>
              <a:t>Se concentrer sur </a:t>
            </a:r>
          </a:p>
          <a:p>
            <a:r>
              <a:rPr lang="fr-FR" sz="1600" b="1" dirty="0" smtClean="0">
                <a:solidFill>
                  <a:srgbClr val="C00000"/>
                </a:solidFill>
              </a:rPr>
              <a:t>La ventilation</a:t>
            </a:r>
            <a:endParaRPr lang="fr-FR" sz="16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368" y="4941168"/>
            <a:ext cx="1585063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02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176" y="12226"/>
            <a:ext cx="7187116" cy="1184526"/>
          </a:xfrm>
        </p:spPr>
        <p:txBody>
          <a:bodyPr/>
          <a:lstStyle/>
          <a:p>
            <a:r>
              <a:rPr lang="fr-FR" dirty="0" smtClean="0"/>
              <a:t>Utiliser quels outils?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403648" y="1628800"/>
            <a:ext cx="52565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dirty="0" smtClean="0"/>
              <a:t>Cerceaux immergeables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FR" sz="2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dirty="0" smtClean="0"/>
              <a:t>Jeux de plaquettes imprimées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FR" sz="2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dirty="0" smtClean="0"/>
              <a:t>Tablettes immergeable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FR" sz="2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dirty="0" smtClean="0"/>
              <a:t>Ballons lestés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FR" sz="2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dirty="0" smtClean="0"/>
              <a:t>Cage immergeable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dirty="0" smtClean="0"/>
              <a:t>………………………..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93602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176" y="12226"/>
            <a:ext cx="7187116" cy="1184526"/>
          </a:xfrm>
        </p:spPr>
        <p:txBody>
          <a:bodyPr/>
          <a:lstStyle/>
          <a:p>
            <a:r>
              <a:rPr lang="fr-FR" dirty="0" smtClean="0"/>
              <a:t>Utiliser quels outils?</a:t>
            </a:r>
            <a:endParaRPr lang="fr-FR" dirty="0"/>
          </a:p>
        </p:txBody>
      </p:sp>
      <p:pic>
        <p:nvPicPr>
          <p:cNvPr id="1026" name="Picture 2" descr="E:\Illustra_Pack_3\schemas_plongee_plaisir\ipack_00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87" y="1340768"/>
            <a:ext cx="2304307" cy="183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95536" y="3501008"/>
            <a:ext cx="1333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smtClean="0"/>
              <a:t>Illustra Pack</a:t>
            </a:r>
            <a:endParaRPr lang="fr-FR" b="1" u="sng" dirty="0"/>
          </a:p>
        </p:txBody>
      </p:sp>
      <p:sp>
        <p:nvSpPr>
          <p:cNvPr id="4" name="ZoneTexte 3"/>
          <p:cNvSpPr txBox="1"/>
          <p:nvPr/>
        </p:nvSpPr>
        <p:spPr>
          <a:xfrm>
            <a:off x="1038226" y="3933056"/>
            <a:ext cx="64344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Prévention des barotraumatismes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Pot de yaourt + ballon gonflable-</a:t>
            </a:r>
            <a:r>
              <a:rPr lang="fr-FR" sz="2400" dirty="0" smtClean="0">
                <a:sym typeface="Wingdings" panose="05000000000000000000" pitchFamily="2" charset="2"/>
              </a:rPr>
              <a:t> </a:t>
            </a:r>
            <a:r>
              <a:rPr lang="fr-FR" sz="2400" dirty="0" smtClean="0">
                <a:solidFill>
                  <a:srgbClr val="C00000"/>
                </a:solidFill>
                <a:sym typeface="Wingdings" panose="05000000000000000000" pitchFamily="2" charset="2"/>
              </a:rPr>
              <a:t>tactile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>
                <a:sym typeface="Wingdings" panose="05000000000000000000" pitchFamily="2" charset="2"/>
              </a:rPr>
              <a:t>Schéma imprimé ou projeté ou dessiné </a:t>
            </a:r>
            <a:r>
              <a:rPr lang="fr-FR" sz="2400" dirty="0" smtClean="0">
                <a:solidFill>
                  <a:srgbClr val="C00000"/>
                </a:solidFill>
                <a:sym typeface="Wingdings" panose="05000000000000000000" pitchFamily="2" charset="2"/>
              </a:rPr>
              <a:t>visuel</a:t>
            </a:r>
            <a:endParaRPr lang="fr-FR" sz="2400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97900"/>
            <a:ext cx="14382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E:\Illustra_Pack_3\schemas_plongee_plaisir\ipack_00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24" y="1518885"/>
            <a:ext cx="1800200" cy="165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038226" y="5733256"/>
            <a:ext cx="32103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Utilisation du gilet </a:t>
            </a:r>
            <a:r>
              <a:rPr lang="fr-FR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Animation vidéo </a:t>
            </a:r>
            <a:r>
              <a:rPr lang="fr-FR" sz="2000" dirty="0" smtClean="0">
                <a:sym typeface="Wingdings" panose="05000000000000000000" pitchFamily="2" charset="2"/>
              </a:rPr>
              <a:t> </a:t>
            </a:r>
            <a:r>
              <a:rPr lang="fr-FR" sz="2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visuel </a:t>
            </a:r>
            <a:endParaRPr lang="fr-FR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6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176" y="12226"/>
            <a:ext cx="7187116" cy="1184526"/>
          </a:xfrm>
        </p:spPr>
        <p:txBody>
          <a:bodyPr/>
          <a:lstStyle/>
          <a:p>
            <a:r>
              <a:rPr lang="fr-FR" dirty="0" smtClean="0"/>
              <a:t>Les jeux pédagogiques</a:t>
            </a:r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0" y="4797152"/>
            <a:ext cx="9540552" cy="1752600"/>
          </a:xfrm>
        </p:spPr>
        <p:txBody>
          <a:bodyPr>
            <a:normAutofit/>
          </a:bodyPr>
          <a:lstStyle/>
          <a:p>
            <a:pPr algn="l"/>
            <a:r>
              <a:rPr lang="fr-FR" sz="2000" b="1" u="sng" dirty="0" smtClean="0">
                <a:solidFill>
                  <a:schemeClr val="tx1"/>
                </a:solidFill>
              </a:rPr>
              <a:t>Références</a:t>
            </a:r>
            <a:r>
              <a:rPr lang="fr-FR" sz="2000" dirty="0" smtClean="0">
                <a:solidFill>
                  <a:schemeClr val="tx1"/>
                </a:solidFill>
              </a:rPr>
              <a:t>: </a:t>
            </a:r>
          </a:p>
          <a:p>
            <a:pPr algn="l"/>
            <a:r>
              <a:rPr lang="fr-FR" sz="2000" b="1" dirty="0" smtClean="0">
                <a:solidFill>
                  <a:schemeClr val="tx1"/>
                </a:solidFill>
              </a:rPr>
              <a:t>« La pédagogie du jeu, une méthode active de la plongée à part entière » </a:t>
            </a:r>
          </a:p>
          <a:p>
            <a:pPr algn="l"/>
            <a:r>
              <a:rPr lang="fr-FR" sz="2000" dirty="0" smtClean="0">
                <a:solidFill>
                  <a:schemeClr val="tx1"/>
                </a:solidFill>
              </a:rPr>
              <a:t>« Mémoire d’instructeur national «  </a:t>
            </a:r>
            <a:r>
              <a:rPr lang="fr-FR" sz="2000" b="1" u="sng" dirty="0" smtClean="0">
                <a:solidFill>
                  <a:schemeClr val="tx1"/>
                </a:solidFill>
              </a:rPr>
              <a:t>Jérôme Carrière</a:t>
            </a:r>
          </a:p>
          <a:p>
            <a:pPr algn="l"/>
            <a:r>
              <a:rPr lang="fr-FR" sz="2000" b="1" dirty="0" smtClean="0">
                <a:solidFill>
                  <a:schemeClr val="tx1"/>
                </a:solidFill>
              </a:rPr>
              <a:t>« 1000 exercices et jeux en natation sous marine et en plongée (J Pierre </a:t>
            </a:r>
            <a:r>
              <a:rPr lang="fr-FR" sz="2000" b="1" dirty="0" err="1" smtClean="0">
                <a:solidFill>
                  <a:schemeClr val="tx1"/>
                </a:solidFill>
              </a:rPr>
              <a:t>Malamas</a:t>
            </a:r>
            <a:r>
              <a:rPr lang="fr-FR" sz="2000" b="1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683568" y="2060848"/>
            <a:ext cx="74168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dirty="0" smtClean="0"/>
              <a:t>Pour adultes et enfants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FR" sz="2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dirty="0" smtClean="0"/>
              <a:t>Pour faire travailler </a:t>
            </a:r>
            <a:r>
              <a:rPr lang="fr-FR" sz="2800" dirty="0" smtClean="0"/>
              <a:t>ses trois difficultés </a:t>
            </a:r>
            <a:endParaRPr lang="fr-FR" sz="2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FR" sz="2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dirty="0" smtClean="0"/>
              <a:t>Jeux facilement  réalisables par des bricoleurs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93041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fr-FR" dirty="0" smtClean="0"/>
              <a:t>LES JEUX PEDAGOGIQUES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C:\Documents and Settings\Bernard\Mes documents\Nouveau dossier\frisbee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075" y="714356"/>
            <a:ext cx="8797925" cy="58579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947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210</Words>
  <Application>Microsoft Office PowerPoint</Application>
  <PresentationFormat>Affichage à l'écran (4:3)</PresentationFormat>
  <Paragraphs>71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Choisir des outils et des moyens pédagogiques</vt:lpstr>
      <vt:lpstr>Pourquoi utiliser des outils ?</vt:lpstr>
      <vt:lpstr>Utiliser quels outils?</vt:lpstr>
      <vt:lpstr>Utiliser quels outils?</vt:lpstr>
      <vt:lpstr>Utiliser quels outils?</vt:lpstr>
      <vt:lpstr>Utiliser quels outils?</vt:lpstr>
      <vt:lpstr>Utiliser quels outils?</vt:lpstr>
      <vt:lpstr>Les jeux pédagogiques</vt:lpstr>
      <vt:lpstr>LES JEUX PEDAGOGIQUES</vt:lpstr>
      <vt:lpstr>LES JEUX PEDAGOGIQUES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Choisir des outils  et de moyens pédagogiques</dc:title>
  <dc:creator>ADMIN</dc:creator>
  <cp:lastModifiedBy>Brigitte MARCHAL</cp:lastModifiedBy>
  <cp:revision>22</cp:revision>
  <dcterms:created xsi:type="dcterms:W3CDTF">2015-03-26T08:54:48Z</dcterms:created>
  <dcterms:modified xsi:type="dcterms:W3CDTF">2017-11-24T17:09:57Z</dcterms:modified>
</cp:coreProperties>
</file>